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4" r:id="rId11"/>
    <p:sldId id="271" r:id="rId12"/>
    <p:sldId id="265" r:id="rId13"/>
    <p:sldId id="266" r:id="rId14"/>
    <p:sldId id="267" r:id="rId15"/>
    <p:sldId id="268" r:id="rId16"/>
    <p:sldId id="269" r:id="rId17"/>
  </p:sldIdLst>
  <p:sldSz cx="14630400" cy="8229600"/>
  <p:notesSz cx="8229600" cy="14630400"/>
  <p:embeddedFontLst>
    <p:embeddedFont>
      <p:font typeface="Instrument Sans Semi Bold" charset="0"/>
      <p:regular r:id="rId19"/>
    </p:embeddedFon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Instrument Sans Medium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-624" y="-7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81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Air Quality Prediction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664023" y="4155877"/>
            <a:ext cx="3815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Group 1 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8503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• Shaik Althaf • Chillakuru Kamakshi Iswarya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684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• Aditya Borkar • Ithireddy Vigneswari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0348"/>
            <a:ext cx="6487478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Processed Dataset Result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876901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After preprocessing: Clean, standardized data with consolidated datetime features ready for machine learning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93790" y="2814161"/>
            <a:ext cx="3672959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0</a:t>
            </a:r>
            <a:endParaRPr lang="en-US" sz="5550" dirty="0"/>
          </a:p>
        </p:txBody>
      </p:sp>
      <p:sp>
        <p:nvSpPr>
          <p:cNvPr id="5" name="Text 3"/>
          <p:cNvSpPr/>
          <p:nvPr/>
        </p:nvSpPr>
        <p:spPr>
          <a:xfrm>
            <a:off x="1283494" y="379440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Values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93790" y="4346377"/>
            <a:ext cx="367295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Complete dataset with no null values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4736068" y="2814161"/>
            <a:ext cx="3673078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12</a:t>
            </a:r>
            <a:endParaRPr lang="en-US" sz="5550" dirty="0"/>
          </a:p>
        </p:txBody>
      </p:sp>
      <p:sp>
        <p:nvSpPr>
          <p:cNvPr id="8" name="Text 6"/>
          <p:cNvSpPr/>
          <p:nvPr/>
        </p:nvSpPr>
        <p:spPr>
          <a:xfrm>
            <a:off x="5225772" y="379440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Final Features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4736068" y="4346377"/>
            <a:ext cx="36730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Optimized feature set for modeling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2764869" y="5229701"/>
            <a:ext cx="3673078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9358</a:t>
            </a:r>
            <a:endParaRPr lang="en-US" sz="5550" dirty="0"/>
          </a:p>
        </p:txBody>
      </p:sp>
      <p:sp>
        <p:nvSpPr>
          <p:cNvPr id="11" name="Text 9"/>
          <p:cNvSpPr/>
          <p:nvPr/>
        </p:nvSpPr>
        <p:spPr>
          <a:xfrm>
            <a:off x="3254573" y="620994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Clean Records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2764869" y="6761917"/>
            <a:ext cx="36730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All observations ready for training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8942546" y="2706529"/>
            <a:ext cx="4901565" cy="2294692"/>
          </a:xfrm>
          <a:prstGeom prst="roundRect">
            <a:avLst>
              <a:gd name="adj" fmla="val 8452"/>
            </a:avLst>
          </a:prstGeom>
          <a:solidFill>
            <a:srgbClr val="B6FCB8"/>
          </a:solidFill>
          <a:ln/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930" y="3031093"/>
            <a:ext cx="269319" cy="215384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9642634" y="2975729"/>
            <a:ext cx="3986093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Transformation Success:</a:t>
            </a: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 preprocessed dataset now features standardized scales, complete temporal information, and engineered features that capture pollution patterns.</a:t>
            </a:r>
            <a:endParaRPr lang="en-US" sz="1650" dirty="0"/>
          </a:p>
        </p:txBody>
      </p:sp>
      <p:sp>
        <p:nvSpPr>
          <p:cNvPr id="16" name="Rectangle 15"/>
          <p:cNvSpPr/>
          <p:nvPr/>
        </p:nvSpPr>
        <p:spPr>
          <a:xfrm>
            <a:off x="12752613" y="7772399"/>
            <a:ext cx="1845129" cy="424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21;p46"/>
          <p:cNvPicPr/>
          <p:nvPr/>
        </p:nvPicPr>
        <p:blipFill>
          <a:blip r:embed="rId2"/>
          <a:stretch>
            <a:fillRect/>
          </a:stretch>
        </p:blipFill>
        <p:spPr>
          <a:xfrm>
            <a:off x="1861457" y="1659321"/>
            <a:ext cx="10972799" cy="6015107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Text 0"/>
          <p:cNvSpPr/>
          <p:nvPr/>
        </p:nvSpPr>
        <p:spPr>
          <a:xfrm>
            <a:off x="793790" y="787003"/>
            <a:ext cx="7379375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 smtClean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 After  Preprocessing</a:t>
            </a:r>
            <a:endParaRPr lang="en-US" sz="3300" dirty="0"/>
          </a:p>
        </p:txBody>
      </p:sp>
      <p:sp>
        <p:nvSpPr>
          <p:cNvPr id="4" name="Rectangle 3"/>
          <p:cNvSpPr/>
          <p:nvPr/>
        </p:nvSpPr>
        <p:spPr>
          <a:xfrm>
            <a:off x="12768942" y="7772399"/>
            <a:ext cx="1845129" cy="424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4721"/>
            <a:ext cx="5162788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Validation Strategy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075" y="1410772"/>
            <a:ext cx="345043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Train-Test Split Methodology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075" y="1984296"/>
            <a:ext cx="13044249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implemented a robust validation approach using scikit-learn's train_test_split() function to ensure our model generalizes well to unseen environmental data.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2955727" y="3551992"/>
            <a:ext cx="2090380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3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80%</a:t>
            </a:r>
            <a:endParaRPr lang="en-US" sz="33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293" y="2489716"/>
            <a:ext cx="2549366" cy="254936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938820" y="5251371"/>
            <a:ext cx="2124432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Training Data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93075" y="5618798"/>
            <a:ext cx="6415921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 learns pollution patterns and relationships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9584055" y="3551992"/>
            <a:ext cx="2090380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3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20%</a:t>
            </a:r>
            <a:endParaRPr lang="en-US" sz="33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622" y="2489716"/>
            <a:ext cx="2549366" cy="254936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567148" y="5251371"/>
            <a:ext cx="2124432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Testing Data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7421404" y="5618798"/>
            <a:ext cx="6415921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Unbiased performance evaluation on new data</a:t>
            </a:r>
            <a:endParaRPr lang="en-US" sz="1300" dirty="0"/>
          </a:p>
        </p:txBody>
      </p:sp>
      <p:sp>
        <p:nvSpPr>
          <p:cNvPr id="13" name="Shape 9"/>
          <p:cNvSpPr/>
          <p:nvPr/>
        </p:nvSpPr>
        <p:spPr>
          <a:xfrm>
            <a:off x="793075" y="6081832"/>
            <a:ext cx="6437114" cy="1523047"/>
          </a:xfrm>
          <a:prstGeom prst="roundRect">
            <a:avLst>
              <a:gd name="adj" fmla="val 10044"/>
            </a:avLst>
          </a:prstGeom>
          <a:solidFill>
            <a:srgbClr val="CEE6FD"/>
          </a:solidFill>
          <a:ln/>
        </p:spPr>
      </p:sp>
      <p:sp>
        <p:nvSpPr>
          <p:cNvPr id="14" name="Text 10"/>
          <p:cNvSpPr/>
          <p:nvPr/>
        </p:nvSpPr>
        <p:spPr>
          <a:xfrm>
            <a:off x="962978" y="6251734"/>
            <a:ext cx="2243495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Overfitting Prevention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962978" y="6619161"/>
            <a:ext cx="6097310" cy="815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By keeping test data completely separate during training, we ensure our model doesn't memorize specific patterns but learns generalizable relationships.</a:t>
            </a:r>
            <a:endParaRPr lang="en-US" sz="1300" dirty="0"/>
          </a:p>
        </p:txBody>
      </p:sp>
      <p:sp>
        <p:nvSpPr>
          <p:cNvPr id="16" name="Shape 12"/>
          <p:cNvSpPr/>
          <p:nvPr/>
        </p:nvSpPr>
        <p:spPr>
          <a:xfrm>
            <a:off x="7400092" y="6081832"/>
            <a:ext cx="6437233" cy="1523047"/>
          </a:xfrm>
          <a:prstGeom prst="roundRect">
            <a:avLst>
              <a:gd name="adj" fmla="val 10044"/>
            </a:avLst>
          </a:prstGeom>
          <a:solidFill>
            <a:srgbClr val="CEE6FD"/>
          </a:solidFill>
          <a:ln/>
        </p:spPr>
      </p:sp>
      <p:sp>
        <p:nvSpPr>
          <p:cNvPr id="17" name="Text 13"/>
          <p:cNvSpPr/>
          <p:nvPr/>
        </p:nvSpPr>
        <p:spPr>
          <a:xfrm>
            <a:off x="7569994" y="6251734"/>
            <a:ext cx="2135624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Real-world Validation</a:t>
            </a:r>
            <a:endParaRPr lang="en-US" sz="1650" dirty="0"/>
          </a:p>
        </p:txBody>
      </p:sp>
      <p:sp>
        <p:nvSpPr>
          <p:cNvPr id="18" name="Text 14"/>
          <p:cNvSpPr/>
          <p:nvPr/>
        </p:nvSpPr>
        <p:spPr>
          <a:xfrm>
            <a:off x="7569994" y="6619161"/>
            <a:ext cx="6097429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20% test split represents future air quality scenarios, validating our model's practical application for environmental monitoring.</a:t>
            </a:r>
            <a:endParaRPr lang="en-US" sz="1300" dirty="0"/>
          </a:p>
        </p:txBody>
      </p:sp>
      <p:sp>
        <p:nvSpPr>
          <p:cNvPr id="19" name="Rectangle 18"/>
          <p:cNvSpPr/>
          <p:nvPr/>
        </p:nvSpPr>
        <p:spPr>
          <a:xfrm>
            <a:off x="12768942" y="7772399"/>
            <a:ext cx="1845129" cy="424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4143"/>
            <a:ext cx="5310545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Used: Linear Regression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1519714"/>
            <a:ext cx="4249341" cy="1115497"/>
          </a:xfrm>
          <a:prstGeom prst="roundRect">
            <a:avLst>
              <a:gd name="adj" fmla="val 11896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56429" y="168235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Algorithm Type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956429" y="2001083"/>
            <a:ext cx="392406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supervised learning algorithm.</a:t>
            </a:r>
            <a:endParaRPr lang="en-US" sz="1150" dirty="0"/>
          </a:p>
        </p:txBody>
      </p:sp>
      <p:sp>
        <p:nvSpPr>
          <p:cNvPr id="6" name="Shape 4"/>
          <p:cNvSpPr/>
          <p:nvPr/>
        </p:nvSpPr>
        <p:spPr>
          <a:xfrm>
            <a:off x="5190530" y="1519714"/>
            <a:ext cx="4249341" cy="1115497"/>
          </a:xfrm>
          <a:prstGeom prst="roundRect">
            <a:avLst>
              <a:gd name="adj" fmla="val 11896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353169" y="168235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Function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5353169" y="2001083"/>
            <a:ext cx="392406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Finds the best-fit line between input features and a target variable.</a:t>
            </a:r>
            <a:endParaRPr lang="en-US" sz="1150" dirty="0"/>
          </a:p>
        </p:txBody>
      </p:sp>
      <p:sp>
        <p:nvSpPr>
          <p:cNvPr id="9" name="Shape 7"/>
          <p:cNvSpPr/>
          <p:nvPr/>
        </p:nvSpPr>
        <p:spPr>
          <a:xfrm>
            <a:off x="9587270" y="1519714"/>
            <a:ext cx="4249341" cy="1115497"/>
          </a:xfrm>
          <a:prstGeom prst="roundRect">
            <a:avLst>
              <a:gd name="adj" fmla="val 11896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749909" y="168235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Prediction Goal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9749909" y="2001083"/>
            <a:ext cx="392406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Predicts continuous values, specifically pollutant concentration (CO) in this project.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793790" y="2856309"/>
            <a:ext cx="249959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Linear Regression?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93790" y="3353753"/>
            <a:ext cx="6447711" cy="1085017"/>
          </a:xfrm>
          <a:prstGeom prst="roundRect">
            <a:avLst>
              <a:gd name="adj" fmla="val 12230"/>
            </a:avLst>
          </a:prstGeom>
          <a:solidFill>
            <a:srgbClr val="CEE6FD"/>
          </a:solidFill>
          <a:ln/>
        </p:spPr>
      </p:sp>
      <p:sp>
        <p:nvSpPr>
          <p:cNvPr id="14" name="Text 12"/>
          <p:cNvSpPr/>
          <p:nvPr/>
        </p:nvSpPr>
        <p:spPr>
          <a:xfrm>
            <a:off x="941189" y="3501152"/>
            <a:ext cx="238089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Simplicity &amp; Interpretability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941189" y="3819882"/>
            <a:ext cx="615291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Offers a straightforward approach to understanding feature importance and model behavior.</a:t>
            </a:r>
            <a:endParaRPr lang="en-US" sz="1150" dirty="0"/>
          </a:p>
        </p:txBody>
      </p:sp>
      <p:sp>
        <p:nvSpPr>
          <p:cNvPr id="16" name="Shape 14"/>
          <p:cNvSpPr/>
          <p:nvPr/>
        </p:nvSpPr>
        <p:spPr>
          <a:xfrm>
            <a:off x="7388900" y="3353753"/>
            <a:ext cx="6447711" cy="1085017"/>
          </a:xfrm>
          <a:prstGeom prst="roundRect">
            <a:avLst>
              <a:gd name="adj" fmla="val 12230"/>
            </a:avLst>
          </a:prstGeom>
          <a:solidFill>
            <a:srgbClr val="CEE6FD"/>
          </a:solidFill>
          <a:ln/>
        </p:spPr>
      </p:sp>
      <p:sp>
        <p:nvSpPr>
          <p:cNvPr id="17" name="Text 15"/>
          <p:cNvSpPr/>
          <p:nvPr/>
        </p:nvSpPr>
        <p:spPr>
          <a:xfrm>
            <a:off x="7536299" y="3501152"/>
            <a:ext cx="226611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Relationship Identification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7536299" y="3819882"/>
            <a:ext cx="615291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Highly useful for identifying linear relationships between pollutant concentrations and environmental factors.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793790" y="4659868"/>
            <a:ext cx="277522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Evaluation Metric: R² Score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793790" y="515731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Also called the coefficient of determination.</a:t>
            </a:r>
            <a:endParaRPr lang="en-US" sz="1150" dirty="0"/>
          </a:p>
        </p:txBody>
      </p:sp>
      <p:sp>
        <p:nvSpPr>
          <p:cNvPr id="21" name="Text 19"/>
          <p:cNvSpPr/>
          <p:nvPr/>
        </p:nvSpPr>
        <p:spPr>
          <a:xfrm>
            <a:off x="793790" y="555890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Measures how well the regression model explains the variance in the target variable.</a:t>
            </a:r>
            <a:endParaRPr lang="en-US" sz="1150" dirty="0"/>
          </a:p>
        </p:txBody>
      </p:sp>
      <p:sp>
        <p:nvSpPr>
          <p:cNvPr id="22" name="Shape 20"/>
          <p:cNvSpPr/>
          <p:nvPr/>
        </p:nvSpPr>
        <p:spPr>
          <a:xfrm>
            <a:off x="793790" y="5960507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</p:sp>
      <p:sp>
        <p:nvSpPr>
          <p:cNvPr id="23" name="Text 21"/>
          <p:cNvSpPr/>
          <p:nvPr/>
        </p:nvSpPr>
        <p:spPr>
          <a:xfrm>
            <a:off x="1272897" y="601110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1.0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1272897" y="6329839"/>
            <a:ext cx="595014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Perfect prediction</a:t>
            </a:r>
            <a:endParaRPr lang="en-US" sz="1150" dirty="0"/>
          </a:p>
        </p:txBody>
      </p:sp>
      <p:sp>
        <p:nvSpPr>
          <p:cNvPr id="25" name="Shape 23"/>
          <p:cNvSpPr/>
          <p:nvPr/>
        </p:nvSpPr>
        <p:spPr>
          <a:xfrm>
            <a:off x="7407235" y="5960507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</p:sp>
      <p:sp>
        <p:nvSpPr>
          <p:cNvPr id="26" name="Text 24"/>
          <p:cNvSpPr/>
          <p:nvPr/>
        </p:nvSpPr>
        <p:spPr>
          <a:xfrm>
            <a:off x="7886343" y="601110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0.0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7886343" y="6329839"/>
            <a:ext cx="595026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better than mean prediction</a:t>
            </a:r>
            <a:endParaRPr lang="en-US" sz="1150" dirty="0"/>
          </a:p>
        </p:txBody>
      </p:sp>
      <p:sp>
        <p:nvSpPr>
          <p:cNvPr id="28" name="Shape 26"/>
          <p:cNvSpPr/>
          <p:nvPr/>
        </p:nvSpPr>
        <p:spPr>
          <a:xfrm>
            <a:off x="793790" y="6860381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</p:sp>
      <p:sp>
        <p:nvSpPr>
          <p:cNvPr id="29" name="Text 27"/>
          <p:cNvSpPr/>
          <p:nvPr/>
        </p:nvSpPr>
        <p:spPr>
          <a:xfrm>
            <a:off x="1272897" y="691098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&lt; 0.0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1272897" y="7229713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Worse than baseline</a:t>
            </a:r>
            <a:endParaRPr lang="en-US" sz="1150" dirty="0"/>
          </a:p>
        </p:txBody>
      </p:sp>
      <p:sp>
        <p:nvSpPr>
          <p:cNvPr id="31" name="Rectangle 30"/>
          <p:cNvSpPr/>
          <p:nvPr/>
        </p:nvSpPr>
        <p:spPr>
          <a:xfrm>
            <a:off x="12768942" y="7772399"/>
            <a:ext cx="1845129" cy="424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6771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Code</a:t>
            </a:r>
            <a:endParaRPr lang="en-US" sz="2900" dirty="0"/>
          </a:p>
        </p:txBody>
      </p:sp>
      <p:pic>
        <p:nvPicPr>
          <p:cNvPr id="4" name="Google Shape;521;p46"/>
          <p:cNvPicPr/>
          <p:nvPr/>
        </p:nvPicPr>
        <p:blipFill>
          <a:blip r:embed="rId3"/>
          <a:stretch>
            <a:fillRect/>
          </a:stretch>
        </p:blipFill>
        <p:spPr>
          <a:xfrm>
            <a:off x="2155371" y="836771"/>
            <a:ext cx="10891157" cy="649475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Rectangle 4"/>
          <p:cNvSpPr/>
          <p:nvPr/>
        </p:nvSpPr>
        <p:spPr>
          <a:xfrm>
            <a:off x="12752613" y="7772399"/>
            <a:ext cx="1845129" cy="424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73560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Performance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608861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Linear Regression Model Performance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Linear Regression model achieved an R² score of 0.64 on the training set and 0.65 on the testing set.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50350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indicates that the model successfully explains approximately 65% of the variance in CO concentration, establishing a moderately effective baseline for air quality prediction.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471" y="892612"/>
            <a:ext cx="5959929" cy="73369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644491" y="2745343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You!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793790" y="4503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more information or collaboration inquiries, please reach out.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212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appreciate your interest in our air quality prediction project.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612100"/>
            <a:ext cx="4997172" cy="624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Overview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77240" y="1536502"/>
            <a:ext cx="2998232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Objective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77240" y="2210991"/>
            <a:ext cx="13075920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 a robust regression model using the Air Quality UCI dataset to predict pollutant concentrations, enabling better environmental monitoring and public health decision-making.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77240" y="3150394"/>
            <a:ext cx="2998232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Impact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777240" y="3824883"/>
            <a:ext cx="13075920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model helps monitor pollution levels in real-time, supporting environmental agencies and urban planners in making data-driven decisions for cleaner air initiatives.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77240" y="4689277"/>
            <a:ext cx="199787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77240" y="5005983"/>
            <a:ext cx="6438067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9" name="Text 7"/>
          <p:cNvSpPr/>
          <p:nvPr/>
        </p:nvSpPr>
        <p:spPr>
          <a:xfrm>
            <a:off x="777240" y="5151596"/>
            <a:ext cx="2498527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Collection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77240" y="5583793"/>
            <a:ext cx="643806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Gather UCI Air Quality dataset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415093" y="4689277"/>
            <a:ext cx="199787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415093" y="5005983"/>
            <a:ext cx="6438067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3" name="Text 11"/>
          <p:cNvSpPr/>
          <p:nvPr/>
        </p:nvSpPr>
        <p:spPr>
          <a:xfrm>
            <a:off x="7415093" y="5151596"/>
            <a:ext cx="2498527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Preprocessing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415093" y="5583793"/>
            <a:ext cx="643806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 and prepare data for modeling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77240" y="6253282"/>
            <a:ext cx="199787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77240" y="6569988"/>
            <a:ext cx="6438067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7" name="Text 15"/>
          <p:cNvSpPr/>
          <p:nvPr/>
        </p:nvSpPr>
        <p:spPr>
          <a:xfrm>
            <a:off x="777240" y="6715601"/>
            <a:ext cx="2498527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Train-Test Split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77240" y="7147798"/>
            <a:ext cx="643806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Divide dataset for validation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415093" y="6253282"/>
            <a:ext cx="199787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415093" y="6569988"/>
            <a:ext cx="6438067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1" name="Text 19"/>
          <p:cNvSpPr/>
          <p:nvPr/>
        </p:nvSpPr>
        <p:spPr>
          <a:xfrm>
            <a:off x="7415093" y="6715601"/>
            <a:ext cx="2498527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Development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415093" y="7147798"/>
            <a:ext cx="643806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 and evaluate regression models</a:t>
            </a:r>
            <a:endParaRPr lang="en-US" sz="1550" dirty="0"/>
          </a:p>
        </p:txBody>
      </p:sp>
      <p:sp>
        <p:nvSpPr>
          <p:cNvPr id="23" name="Rectangle 22"/>
          <p:cNvSpPr/>
          <p:nvPr/>
        </p:nvSpPr>
        <p:spPr>
          <a:xfrm>
            <a:off x="12582798" y="7467600"/>
            <a:ext cx="2047602" cy="636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768"/>
            <a:ext cx="5100042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Specifications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075" y="1610916"/>
            <a:ext cx="6425803" cy="1417677"/>
          </a:xfrm>
          <a:prstGeom prst="roundRect">
            <a:avLst>
              <a:gd name="adj" fmla="val 12229"/>
            </a:avLst>
          </a:prstGeom>
          <a:solidFill>
            <a:srgbClr val="CEE6FD"/>
          </a:solidFill>
          <a:ln/>
        </p:spPr>
      </p:sp>
      <p:sp>
        <p:nvSpPr>
          <p:cNvPr id="4" name="Text 2"/>
          <p:cNvSpPr/>
          <p:nvPr/>
        </p:nvSpPr>
        <p:spPr>
          <a:xfrm>
            <a:off x="985599" y="1803440"/>
            <a:ext cx="2407801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Source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985599" y="2219801"/>
            <a:ext cx="6040755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Air Quality UCI Dataset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from the UCI Machine Learning Repository - a trusted source for environmental ML research.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7411403" y="1610916"/>
            <a:ext cx="6425922" cy="1417677"/>
          </a:xfrm>
          <a:prstGeom prst="roundRect">
            <a:avLst>
              <a:gd name="adj" fmla="val 12229"/>
            </a:avLst>
          </a:prstGeom>
          <a:solidFill>
            <a:srgbClr val="CEE6FD"/>
          </a:solidFill>
          <a:ln/>
        </p:spPr>
      </p:sp>
      <p:sp>
        <p:nvSpPr>
          <p:cNvPr id="7" name="Text 5"/>
          <p:cNvSpPr/>
          <p:nvPr/>
        </p:nvSpPr>
        <p:spPr>
          <a:xfrm>
            <a:off x="7603927" y="1803440"/>
            <a:ext cx="2407801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Scale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03927" y="2219801"/>
            <a:ext cx="6040874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9,358 hourly records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collected from March 2004 to February 2005 in a highly polluted Italian urban area.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93075" y="3437811"/>
            <a:ext cx="2889290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</a:t>
            </a:r>
            <a:endParaRPr lang="en-US" sz="2250" dirty="0"/>
          </a:p>
        </p:txBody>
      </p:sp>
      <p:sp>
        <p:nvSpPr>
          <p:cNvPr id="10" name="Shape 8"/>
          <p:cNvSpPr/>
          <p:nvPr/>
        </p:nvSpPr>
        <p:spPr>
          <a:xfrm>
            <a:off x="793075" y="4015621"/>
            <a:ext cx="433388" cy="433388"/>
          </a:xfrm>
          <a:prstGeom prst="roundRect">
            <a:avLst>
              <a:gd name="adj" fmla="val 40002"/>
            </a:avLst>
          </a:prstGeom>
          <a:solidFill>
            <a:srgbClr val="CEE6FD"/>
          </a:solidFill>
          <a:ln/>
        </p:spPr>
      </p:sp>
      <p:sp>
        <p:nvSpPr>
          <p:cNvPr id="11" name="Text 9"/>
          <p:cNvSpPr/>
          <p:nvPr/>
        </p:nvSpPr>
        <p:spPr>
          <a:xfrm>
            <a:off x="1418987" y="4081820"/>
            <a:ext cx="2782372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Pollutant Measurements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418987" y="4575215"/>
            <a:ext cx="566130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CO, NMHC, NOx, NO2 concentrations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793075" y="5268516"/>
            <a:ext cx="433388" cy="433388"/>
          </a:xfrm>
          <a:prstGeom prst="roundRect">
            <a:avLst>
              <a:gd name="adj" fmla="val 40002"/>
            </a:avLst>
          </a:prstGeom>
          <a:solidFill>
            <a:srgbClr val="CEE6FD"/>
          </a:solidFill>
          <a:ln/>
        </p:spPr>
      </p:sp>
      <p:sp>
        <p:nvSpPr>
          <p:cNvPr id="14" name="Text 12"/>
          <p:cNvSpPr/>
          <p:nvPr/>
        </p:nvSpPr>
        <p:spPr>
          <a:xfrm>
            <a:off x="1418987" y="5334714"/>
            <a:ext cx="2556629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Environmental Factors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418987" y="5828109"/>
            <a:ext cx="566130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Temperature, Relative Humidity, Absolute Humidity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793075" y="6521410"/>
            <a:ext cx="433388" cy="433388"/>
          </a:xfrm>
          <a:prstGeom prst="roundRect">
            <a:avLst>
              <a:gd name="adj" fmla="val 40002"/>
            </a:avLst>
          </a:prstGeom>
          <a:solidFill>
            <a:srgbClr val="CEE6FD"/>
          </a:solidFill>
          <a:ln/>
        </p:spPr>
      </p:sp>
      <p:sp>
        <p:nvSpPr>
          <p:cNvPr id="17" name="Text 15"/>
          <p:cNvSpPr/>
          <p:nvPr/>
        </p:nvSpPr>
        <p:spPr>
          <a:xfrm>
            <a:off x="1418987" y="6587609"/>
            <a:ext cx="2407801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Temporal Data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418987" y="7081004"/>
            <a:ext cx="566130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Date and time stamps for trend analysis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7557730" y="3461980"/>
            <a:ext cx="6287214" cy="1434584"/>
          </a:xfrm>
          <a:prstGeom prst="roundRect">
            <a:avLst>
              <a:gd name="adj" fmla="val 12085"/>
            </a:avLst>
          </a:prstGeom>
          <a:solidFill>
            <a:srgbClr val="FFB3B4"/>
          </a:solidFill>
          <a:ln/>
        </p:spPr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254" y="3755112"/>
            <a:ext cx="240744" cy="192524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8183523" y="3702606"/>
            <a:ext cx="5468898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Challenge:</a:t>
            </a:r>
            <a:r>
              <a:rPr lang="en-US" sz="15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 dataset contains missing values marked as -200, irregular entries, and features on different scales requiring comprehensive preprocessing.</a:t>
            </a:r>
            <a:endParaRPr lang="en-US" sz="1500" dirty="0"/>
          </a:p>
        </p:txBody>
      </p:sp>
      <p:sp>
        <p:nvSpPr>
          <p:cNvPr id="22" name="Rectangle 21"/>
          <p:cNvSpPr/>
          <p:nvPr/>
        </p:nvSpPr>
        <p:spPr>
          <a:xfrm>
            <a:off x="12768942" y="7772399"/>
            <a:ext cx="1845129" cy="424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4446"/>
            <a:ext cx="5943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Raw 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833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Sample view of the Air Quality UCI Dataset showing hourly measurements of pollutants and environmental conditions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01440"/>
            <a:ext cx="6407944" cy="2093714"/>
          </a:xfrm>
          <a:prstGeom prst="roundRect">
            <a:avLst>
              <a:gd name="adj" fmla="val 9750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4158734"/>
            <a:ext cx="34611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Comprehensive Coverage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649153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dataset captures a full year of environmental data, providing seasonal variations crucial for robust model training.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901440"/>
            <a:ext cx="6408063" cy="2093714"/>
          </a:xfrm>
          <a:prstGeom prst="roundRect">
            <a:avLst>
              <a:gd name="adj" fmla="val 9750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85842" y="4158734"/>
            <a:ext cx="3050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Real-world Complexity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85842" y="4649153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reflects actual monitoring challenges including sensor errors, missing readings, and environmental fluctuations.</a:t>
            </a:r>
            <a:endParaRPr lang="en-US" sz="1750" dirty="0"/>
          </a:p>
        </p:txBody>
      </p:sp>
      <p:sp>
        <p:nvSpPr>
          <p:cNvPr id="10" name="Rectangle 9"/>
          <p:cNvSpPr/>
          <p:nvPr/>
        </p:nvSpPr>
        <p:spPr>
          <a:xfrm>
            <a:off x="12768942" y="7772399"/>
            <a:ext cx="1845129" cy="424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3173"/>
            <a:ext cx="6858953" cy="565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Technical Implementation Stack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2361" y="1641753"/>
            <a:ext cx="276915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Python Libraries</a:t>
            </a:r>
            <a:endParaRPr lang="en-US" sz="2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61" y="2185035"/>
            <a:ext cx="452795" cy="4527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71493" y="2292548"/>
            <a:ext cx="226397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Pandas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471493" y="2756654"/>
            <a:ext cx="5622846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loading, manipulation, and analysis with powerful DataFrame operations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61" y="3698200"/>
            <a:ext cx="452795" cy="45279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71493" y="3805714"/>
            <a:ext cx="226397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NumPy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471493" y="4269819"/>
            <a:ext cx="5622846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Efficient numerical computations and array operations for data processing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61" y="5211366"/>
            <a:ext cx="452795" cy="45279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71493" y="5318879"/>
            <a:ext cx="226397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Scikit-learn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471493" y="5782985"/>
            <a:ext cx="5622846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Complete ML toolkit for preprocessing, scaling, model training, and evaluation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7543681" y="1641753"/>
            <a:ext cx="2851904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Functions Applied</a:t>
            </a:r>
            <a:endParaRPr lang="en-US" sz="2100" dirty="0"/>
          </a:p>
        </p:txBody>
      </p:sp>
      <p:sp>
        <p:nvSpPr>
          <p:cNvPr id="14" name="Shape 9"/>
          <p:cNvSpPr/>
          <p:nvPr/>
        </p:nvSpPr>
        <p:spPr>
          <a:xfrm>
            <a:off x="7543681" y="2281238"/>
            <a:ext cx="90488" cy="90488"/>
          </a:xfrm>
          <a:prstGeom prst="roundRect">
            <a:avLst>
              <a:gd name="adj" fmla="val 505260"/>
            </a:avLst>
          </a:prstGeom>
          <a:solidFill>
            <a:srgbClr val="84C1FA"/>
          </a:solidFill>
          <a:ln/>
        </p:spPr>
      </p:sp>
      <p:sp>
        <p:nvSpPr>
          <p:cNvPr id="15" name="Text 10"/>
          <p:cNvSpPr/>
          <p:nvPr/>
        </p:nvSpPr>
        <p:spPr>
          <a:xfrm>
            <a:off x="7815263" y="2185035"/>
            <a:ext cx="226397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read_excel()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815263" y="2649141"/>
            <a:ext cx="6030397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 dataset from Excel format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7543681" y="3397210"/>
            <a:ext cx="90488" cy="90488"/>
          </a:xfrm>
          <a:prstGeom prst="roundRect">
            <a:avLst>
              <a:gd name="adj" fmla="val 505260"/>
            </a:avLst>
          </a:prstGeom>
          <a:solidFill>
            <a:srgbClr val="84C1FA"/>
          </a:solidFill>
          <a:ln/>
        </p:spPr>
      </p:sp>
      <p:sp>
        <p:nvSpPr>
          <p:cNvPr id="18" name="Text 13"/>
          <p:cNvSpPr/>
          <p:nvPr/>
        </p:nvSpPr>
        <p:spPr>
          <a:xfrm>
            <a:off x="7815263" y="3301008"/>
            <a:ext cx="226397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drop() &amp; replace()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815263" y="3765113"/>
            <a:ext cx="6030397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Remove unwanted columns and handle invalid values</a:t>
            </a:r>
            <a:endParaRPr lang="en-US" sz="1400" dirty="0"/>
          </a:p>
        </p:txBody>
      </p:sp>
      <p:sp>
        <p:nvSpPr>
          <p:cNvPr id="20" name="Shape 15"/>
          <p:cNvSpPr/>
          <p:nvPr/>
        </p:nvSpPr>
        <p:spPr>
          <a:xfrm>
            <a:off x="7543681" y="4513183"/>
            <a:ext cx="90488" cy="90488"/>
          </a:xfrm>
          <a:prstGeom prst="roundRect">
            <a:avLst>
              <a:gd name="adj" fmla="val 505260"/>
            </a:avLst>
          </a:prstGeom>
          <a:solidFill>
            <a:srgbClr val="84C1FA"/>
          </a:solidFill>
          <a:ln/>
        </p:spPr>
      </p:sp>
      <p:sp>
        <p:nvSpPr>
          <p:cNvPr id="21" name="Text 16"/>
          <p:cNvSpPr/>
          <p:nvPr/>
        </p:nvSpPr>
        <p:spPr>
          <a:xfrm>
            <a:off x="7815263" y="4416981"/>
            <a:ext cx="226397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fillna()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7815263" y="4881086"/>
            <a:ext cx="6030397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Impute missing values using forward/backward fill</a:t>
            </a:r>
            <a:endParaRPr lang="en-US" sz="1400" dirty="0"/>
          </a:p>
        </p:txBody>
      </p:sp>
      <p:sp>
        <p:nvSpPr>
          <p:cNvPr id="23" name="Shape 18"/>
          <p:cNvSpPr/>
          <p:nvPr/>
        </p:nvSpPr>
        <p:spPr>
          <a:xfrm>
            <a:off x="7543681" y="5629156"/>
            <a:ext cx="90488" cy="90488"/>
          </a:xfrm>
          <a:prstGeom prst="roundRect">
            <a:avLst>
              <a:gd name="adj" fmla="val 505260"/>
            </a:avLst>
          </a:prstGeom>
          <a:solidFill>
            <a:srgbClr val="84C1FA"/>
          </a:solidFill>
          <a:ln/>
        </p:spPr>
      </p:sp>
      <p:sp>
        <p:nvSpPr>
          <p:cNvPr id="24" name="Text 19"/>
          <p:cNvSpPr/>
          <p:nvPr/>
        </p:nvSpPr>
        <p:spPr>
          <a:xfrm>
            <a:off x="7815263" y="5532953"/>
            <a:ext cx="226397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StandardScaler()</a:t>
            </a:r>
            <a:endParaRPr lang="en-US" sz="1750" dirty="0"/>
          </a:p>
        </p:txBody>
      </p:sp>
      <p:sp>
        <p:nvSpPr>
          <p:cNvPr id="25" name="Text 20"/>
          <p:cNvSpPr/>
          <p:nvPr/>
        </p:nvSpPr>
        <p:spPr>
          <a:xfrm>
            <a:off x="7815263" y="5997059"/>
            <a:ext cx="6030397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Normalize features to common scale</a:t>
            </a:r>
            <a:endParaRPr lang="en-US" sz="1400" dirty="0"/>
          </a:p>
        </p:txBody>
      </p:sp>
      <p:sp>
        <p:nvSpPr>
          <p:cNvPr id="26" name="Shape 21"/>
          <p:cNvSpPr/>
          <p:nvPr/>
        </p:nvSpPr>
        <p:spPr>
          <a:xfrm>
            <a:off x="7543681" y="6745129"/>
            <a:ext cx="90488" cy="90488"/>
          </a:xfrm>
          <a:prstGeom prst="roundRect">
            <a:avLst>
              <a:gd name="adj" fmla="val 505260"/>
            </a:avLst>
          </a:prstGeom>
          <a:solidFill>
            <a:srgbClr val="84C1FA"/>
          </a:solidFill>
          <a:ln/>
        </p:spPr>
      </p:sp>
      <p:sp>
        <p:nvSpPr>
          <p:cNvPr id="27" name="Text 22"/>
          <p:cNvSpPr/>
          <p:nvPr/>
        </p:nvSpPr>
        <p:spPr>
          <a:xfrm>
            <a:off x="7815263" y="6648926"/>
            <a:ext cx="226397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train_test_split()</a:t>
            </a:r>
            <a:endParaRPr lang="en-US" sz="1750" dirty="0"/>
          </a:p>
        </p:txBody>
      </p:sp>
      <p:sp>
        <p:nvSpPr>
          <p:cNvPr id="28" name="Text 23"/>
          <p:cNvSpPr/>
          <p:nvPr/>
        </p:nvSpPr>
        <p:spPr>
          <a:xfrm>
            <a:off x="7815263" y="7113032"/>
            <a:ext cx="6030397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Divide dataset for model validation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12752613" y="7772399"/>
            <a:ext cx="1845129" cy="424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2226"/>
            <a:ext cx="6103858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Quality Challenges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3790" y="1766530"/>
            <a:ext cx="6413659" cy="2792730"/>
          </a:xfrm>
          <a:prstGeom prst="roundRect">
            <a:avLst>
              <a:gd name="adj" fmla="val 6944"/>
            </a:avLst>
          </a:prstGeom>
          <a:solidFill>
            <a:srgbClr val="CEE6FD"/>
          </a:solidFill>
          <a:ln/>
        </p:spPr>
      </p:sp>
      <p:sp>
        <p:nvSpPr>
          <p:cNvPr id="4" name="Shape 2"/>
          <p:cNvSpPr/>
          <p:nvPr/>
        </p:nvSpPr>
        <p:spPr>
          <a:xfrm>
            <a:off x="1009174" y="1981914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84C1FA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34" y="2123242"/>
            <a:ext cx="290870" cy="36361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9174" y="2843689"/>
            <a:ext cx="331386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Temporal Structure Issues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09174" y="3309461"/>
            <a:ext cx="598289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Separate Date and Time columns weren't ML-ready, requiring consolidation into proper datetime format.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2833" y="1766530"/>
            <a:ext cx="6413778" cy="2792730"/>
          </a:xfrm>
          <a:prstGeom prst="roundRect">
            <a:avLst>
              <a:gd name="adj" fmla="val 6944"/>
            </a:avLst>
          </a:prstGeom>
          <a:solidFill>
            <a:srgbClr val="CEE6FD"/>
          </a:solidFill>
          <a:ln/>
        </p:spPr>
      </p:sp>
      <p:sp>
        <p:nvSpPr>
          <p:cNvPr id="9" name="Shape 6"/>
          <p:cNvSpPr/>
          <p:nvPr/>
        </p:nvSpPr>
        <p:spPr>
          <a:xfrm>
            <a:off x="7638217" y="1981914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84C1F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977" y="2123242"/>
            <a:ext cx="290870" cy="36361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38217" y="284368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Invalid Data Markers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7638217" y="3309461"/>
            <a:ext cx="598301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Missing sensor readings encoded as -200 values throughout the dataset, requiring systematic identification and handling.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93790" y="4774644"/>
            <a:ext cx="6413659" cy="2792730"/>
          </a:xfrm>
          <a:prstGeom prst="roundRect">
            <a:avLst>
              <a:gd name="adj" fmla="val 6944"/>
            </a:avLst>
          </a:prstGeom>
          <a:solidFill>
            <a:srgbClr val="CEE6FD"/>
          </a:solidFill>
          <a:ln/>
        </p:spPr>
      </p:sp>
      <p:sp>
        <p:nvSpPr>
          <p:cNvPr id="14" name="Shape 10"/>
          <p:cNvSpPr/>
          <p:nvPr/>
        </p:nvSpPr>
        <p:spPr>
          <a:xfrm>
            <a:off x="1009174" y="4990028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84C1FA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934" y="5131356"/>
            <a:ext cx="290870" cy="36361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09174" y="5851803"/>
            <a:ext cx="318551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Scattered Missing Values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1009174" y="6317575"/>
            <a:ext cx="598289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Gaps in measurements across multiple environmental and pollutant features, affecting model training quality.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422833" y="4774644"/>
            <a:ext cx="6413778" cy="2792730"/>
          </a:xfrm>
          <a:prstGeom prst="roundRect">
            <a:avLst>
              <a:gd name="adj" fmla="val 6944"/>
            </a:avLst>
          </a:prstGeom>
          <a:solidFill>
            <a:srgbClr val="CEE6FD"/>
          </a:solidFill>
          <a:ln/>
        </p:spPr>
      </p:sp>
      <p:sp>
        <p:nvSpPr>
          <p:cNvPr id="19" name="Shape 14"/>
          <p:cNvSpPr/>
          <p:nvPr/>
        </p:nvSpPr>
        <p:spPr>
          <a:xfrm>
            <a:off x="7638217" y="4990028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84C1FA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977" y="5131356"/>
            <a:ext cx="290870" cy="36361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38217" y="5851803"/>
            <a:ext cx="271224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Scale Inconsistencies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7638217" y="6317575"/>
            <a:ext cx="598301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Features ranging from CO concentrations to temperature values on vastly different scales, hindering model convergence.</a:t>
            </a:r>
            <a:endParaRPr lang="en-US" sz="1650" dirty="0"/>
          </a:p>
        </p:txBody>
      </p:sp>
      <p:sp>
        <p:nvSpPr>
          <p:cNvPr id="23" name="Rectangle 22"/>
          <p:cNvSpPr/>
          <p:nvPr/>
        </p:nvSpPr>
        <p:spPr>
          <a:xfrm>
            <a:off x="12768942" y="7772399"/>
            <a:ext cx="1845129" cy="424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6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Raw Data Sample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400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Before preprocessing: Notice the separate Date/Time columns and -200 values indicating missing sensor readings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58114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958114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215408"/>
            <a:ext cx="31346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Structure Analysis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705826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raw dataset shows typical IoT sensor challenges with inconsistent readings and temporal fragmentation requiring systematic preprocessing.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958114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3958114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Quality Assessment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4705826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Initial exploration reveals approximately 15% missing values and significant scale variations across different measurement types.</a:t>
            </a:r>
            <a:endParaRPr lang="en-US" sz="1750" dirty="0"/>
          </a:p>
        </p:txBody>
      </p:sp>
      <p:sp>
        <p:nvSpPr>
          <p:cNvPr id="12" name="Rectangle 11"/>
          <p:cNvSpPr/>
          <p:nvPr/>
        </p:nvSpPr>
        <p:spPr>
          <a:xfrm>
            <a:off x="12656752" y="7168243"/>
            <a:ext cx="1845129" cy="1028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21;p46"/>
          <p:cNvPicPr/>
          <p:nvPr/>
        </p:nvPicPr>
        <p:blipFill>
          <a:blip r:embed="rId2"/>
          <a:stretch>
            <a:fillRect/>
          </a:stretch>
        </p:blipFill>
        <p:spPr>
          <a:xfrm>
            <a:off x="1861457" y="1563545"/>
            <a:ext cx="10972799" cy="6041571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Text 0"/>
          <p:cNvSpPr/>
          <p:nvPr/>
        </p:nvSpPr>
        <p:spPr>
          <a:xfrm>
            <a:off x="793790" y="787003"/>
            <a:ext cx="7379375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 smtClean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 Before  Preprocessing</a:t>
            </a:r>
            <a:endParaRPr lang="en-US" sz="3300" dirty="0"/>
          </a:p>
        </p:txBody>
      </p:sp>
      <p:sp>
        <p:nvSpPr>
          <p:cNvPr id="4" name="Rectangle 3"/>
          <p:cNvSpPr/>
          <p:nvPr/>
        </p:nvSpPr>
        <p:spPr>
          <a:xfrm>
            <a:off x="12768942" y="7772399"/>
            <a:ext cx="1845129" cy="424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003"/>
            <a:ext cx="7379375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Comprehensive Data Transformation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963930" y="1913930"/>
            <a:ext cx="170021" cy="765453"/>
          </a:xfrm>
          <a:prstGeom prst="roundRect">
            <a:avLst>
              <a:gd name="adj" fmla="val 90053"/>
            </a:avLst>
          </a:prstGeom>
          <a:solidFill>
            <a:srgbClr val="CEE6FD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1802249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CEE6FD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06" y="1897975"/>
            <a:ext cx="255151" cy="3189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74113" y="1828800"/>
            <a:ext cx="237803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Datetime Consolidation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474113" y="2196584"/>
            <a:ext cx="1236249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Merged Date and Time columns into unified Datetime feature for better temporal modeling and trend analysis.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1219081" y="3104674"/>
            <a:ext cx="170021" cy="765453"/>
          </a:xfrm>
          <a:prstGeom prst="roundRect">
            <a:avLst>
              <a:gd name="adj" fmla="val 90053"/>
            </a:avLst>
          </a:prstGeom>
          <a:solidFill>
            <a:srgbClr val="CEE6FD"/>
          </a:solidFill>
          <a:ln/>
        </p:spPr>
      </p:sp>
      <p:sp>
        <p:nvSpPr>
          <p:cNvPr id="9" name="Shape 6"/>
          <p:cNvSpPr/>
          <p:nvPr/>
        </p:nvSpPr>
        <p:spPr>
          <a:xfrm>
            <a:off x="1048941" y="2992993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CEE6FD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457" y="3088719"/>
            <a:ext cx="255151" cy="31896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729264" y="301954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1729264" y="3387328"/>
            <a:ext cx="1210734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Systematically replaced all -200 invalid markers with NaN values for proper statistical handling.</a:t>
            </a:r>
            <a:endParaRPr lang="en-US" sz="1300" dirty="0"/>
          </a:p>
        </p:txBody>
      </p:sp>
      <p:sp>
        <p:nvSpPr>
          <p:cNvPr id="13" name="Shape 9"/>
          <p:cNvSpPr/>
          <p:nvPr/>
        </p:nvSpPr>
        <p:spPr>
          <a:xfrm>
            <a:off x="1474232" y="4295418"/>
            <a:ext cx="170021" cy="765453"/>
          </a:xfrm>
          <a:prstGeom prst="roundRect">
            <a:avLst>
              <a:gd name="adj" fmla="val 90053"/>
            </a:avLst>
          </a:prstGeom>
          <a:solidFill>
            <a:srgbClr val="CEE6FD"/>
          </a:solidFill>
          <a:ln/>
        </p:spPr>
      </p:sp>
      <p:sp>
        <p:nvSpPr>
          <p:cNvPr id="14" name="Shape 10"/>
          <p:cNvSpPr/>
          <p:nvPr/>
        </p:nvSpPr>
        <p:spPr>
          <a:xfrm>
            <a:off x="1304092" y="4183737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CEE6FD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608" y="4279463"/>
            <a:ext cx="255151" cy="31896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984415" y="4210288"/>
            <a:ext cx="252638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Value Imputation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1984415" y="4578072"/>
            <a:ext cx="1185219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Applied forward fill and backward fill techniques to maintain temporal continuity in sensor measurements.</a:t>
            </a:r>
            <a:endParaRPr lang="en-US" sz="1300" dirty="0"/>
          </a:p>
        </p:txBody>
      </p:sp>
      <p:sp>
        <p:nvSpPr>
          <p:cNvPr id="18" name="Shape 13"/>
          <p:cNvSpPr/>
          <p:nvPr/>
        </p:nvSpPr>
        <p:spPr>
          <a:xfrm>
            <a:off x="1729383" y="5486162"/>
            <a:ext cx="170021" cy="765453"/>
          </a:xfrm>
          <a:prstGeom prst="roundRect">
            <a:avLst>
              <a:gd name="adj" fmla="val 90053"/>
            </a:avLst>
          </a:prstGeom>
          <a:solidFill>
            <a:srgbClr val="CEE6FD"/>
          </a:solidFill>
          <a:ln/>
        </p:spPr>
      </p:sp>
      <p:sp>
        <p:nvSpPr>
          <p:cNvPr id="19" name="Shape 14"/>
          <p:cNvSpPr/>
          <p:nvPr/>
        </p:nvSpPr>
        <p:spPr>
          <a:xfrm>
            <a:off x="1559243" y="5374481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CEE6FD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758" y="5470208"/>
            <a:ext cx="255151" cy="31896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239566" y="5401032"/>
            <a:ext cx="240839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Standardization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2239566" y="5768816"/>
            <a:ext cx="1159704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Used StandardScaler to normalize all numeric features, ensuring equal contribution during model training.</a:t>
            </a:r>
            <a:endParaRPr lang="en-US" sz="1300" dirty="0"/>
          </a:p>
        </p:txBody>
      </p:sp>
      <p:sp>
        <p:nvSpPr>
          <p:cNvPr id="23" name="Shape 17"/>
          <p:cNvSpPr/>
          <p:nvPr/>
        </p:nvSpPr>
        <p:spPr>
          <a:xfrm>
            <a:off x="1474232" y="6676906"/>
            <a:ext cx="170021" cy="765453"/>
          </a:xfrm>
          <a:prstGeom prst="roundRect">
            <a:avLst>
              <a:gd name="adj" fmla="val 90053"/>
            </a:avLst>
          </a:prstGeom>
          <a:solidFill>
            <a:srgbClr val="CEE6FD"/>
          </a:solidFill>
          <a:ln/>
        </p:spPr>
      </p:sp>
      <p:sp>
        <p:nvSpPr>
          <p:cNvPr id="24" name="Shape 18"/>
          <p:cNvSpPr/>
          <p:nvPr/>
        </p:nvSpPr>
        <p:spPr>
          <a:xfrm>
            <a:off x="1304092" y="6565225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CEE6FD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608" y="6660952"/>
            <a:ext cx="255151" cy="31896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984415" y="659177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1650" dirty="0"/>
          </a:p>
        </p:txBody>
      </p:sp>
      <p:sp>
        <p:nvSpPr>
          <p:cNvPr id="27" name="Text 20"/>
          <p:cNvSpPr/>
          <p:nvPr/>
        </p:nvSpPr>
        <p:spPr>
          <a:xfrm>
            <a:off x="1984415" y="6959560"/>
            <a:ext cx="1185219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Hour and DayOfWeek features to capture temporal patterns in pollution levels.</a:t>
            </a:r>
            <a:endParaRPr lang="en-US" sz="1300" dirty="0"/>
          </a:p>
        </p:txBody>
      </p:sp>
      <p:sp>
        <p:nvSpPr>
          <p:cNvPr id="28" name="Rectangle 27"/>
          <p:cNvSpPr/>
          <p:nvPr/>
        </p:nvSpPr>
        <p:spPr>
          <a:xfrm>
            <a:off x="12768942" y="7772399"/>
            <a:ext cx="1845129" cy="424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953</Words>
  <Application>Microsoft Office PowerPoint</Application>
  <PresentationFormat>Custom</PresentationFormat>
  <Paragraphs>155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Instrument Sans Semi Bold</vt:lpstr>
      <vt:lpstr>Calibri</vt:lpstr>
      <vt:lpstr>Instrument Sans Medium</vt:lpstr>
      <vt:lpstr>Instrument Sans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HP</cp:lastModifiedBy>
  <cp:revision>4</cp:revision>
  <dcterms:created xsi:type="dcterms:W3CDTF">2025-09-11T11:12:33Z</dcterms:created>
  <dcterms:modified xsi:type="dcterms:W3CDTF">2025-09-11T11:43:38Z</dcterms:modified>
</cp:coreProperties>
</file>